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0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jpeg" ContentType="image/jpeg"/>
  <Override PartName="/ppt/media/image17.png" ContentType="image/png"/>
  <Override PartName="/ppt/media/image14.png" ContentType="image/png"/>
  <Override PartName="/ppt/media/image16.png" ContentType="image/png"/>
  <Override PartName="/ppt/media/image23.png" ContentType="image/png"/>
  <Override PartName="/ppt/media/image12.png" ContentType="image/png"/>
  <Override PartName="/ppt/media/image11.jpeg" ContentType="image/jpe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4.png" ContentType="image/png"/>
  <Override PartName="/ppt/media/image7.png" ContentType="image/png"/>
  <Override PartName="/ppt/media/image13.jpeg" ContentType="image/jpe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18280" y="4171680"/>
            <a:ext cx="751104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6704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1828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40480" y="2061000"/>
            <a:ext cx="5066280" cy="40406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40480" y="2061000"/>
            <a:ext cx="5066280" cy="4040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18280" y="2061000"/>
            <a:ext cx="7511040" cy="4041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18280" y="596160"/>
            <a:ext cx="7511040" cy="608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1828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18280" y="2061000"/>
            <a:ext cx="7511040" cy="4041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6704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18280" y="4171680"/>
            <a:ext cx="751104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18280" y="4171680"/>
            <a:ext cx="751104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704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1828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40480" y="2061000"/>
            <a:ext cx="5066280" cy="40406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40480" y="2061000"/>
            <a:ext cx="5066280" cy="4040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18280" y="596160"/>
            <a:ext cx="7511040" cy="608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1828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4040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7040" y="417168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5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7040" y="2061000"/>
            <a:ext cx="366516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18280" y="4171680"/>
            <a:ext cx="7511040" cy="1927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9360" y="596160"/>
            <a:ext cx="7510320" cy="32137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sl-SI" sz="4000">
                <a:solidFill>
                  <a:srgbClr val="ffffff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551640" y="6178320"/>
            <a:ext cx="12870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800">
                <a:solidFill>
                  <a:srgbClr val="bfbfbf"/>
                </a:solidFill>
                <a:latin typeface="Century Gothic"/>
              </a:rPr>
              <a:t>4/18/16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818280" y="6178320"/>
            <a:ext cx="5623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917120" y="6178320"/>
            <a:ext cx="4132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3C802A9-E25D-41C9-BB21-1F491CE4E0EF}" type="slidenum">
              <a:rPr b="1" lang="en-US" sz="800">
                <a:solidFill>
                  <a:srgbClr val="bfbfb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sl-SI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l-SI" sz="14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l-SI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l-SI" sz="12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l-SI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l-SI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sl-SI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18280" y="596160"/>
            <a:ext cx="7511040" cy="13122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sl-SI" sz="2800">
                <a:solidFill>
                  <a:srgbClr val="ffffff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18280" y="2061000"/>
            <a:ext cx="7511040" cy="404064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sl-SI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sl-SI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sl-SI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sl-SI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sl-SI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sl-SI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1600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14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14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12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551640" y="6178320"/>
            <a:ext cx="12870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800">
                <a:solidFill>
                  <a:srgbClr val="bfbfbf"/>
                </a:solidFill>
                <a:latin typeface="Century Gothic"/>
              </a:rPr>
              <a:t>4/18/16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818280" y="6178320"/>
            <a:ext cx="5623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917120" y="6178320"/>
            <a:ext cx="4132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0B6909F-44CF-4CB2-AAEB-55B1CC677965}" type="slidenum">
              <a:rPr b="1" lang="en-US" sz="800">
                <a:solidFill>
                  <a:srgbClr val="bfbfb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195920" y="914400"/>
            <a:ext cx="6946920" cy="3488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1" i="1" lang="sl-SI" sz="7200">
                <a:solidFill>
                  <a:srgbClr val="ffffff"/>
                </a:solidFill>
                <a:latin typeface="Century Gothic"/>
              </a:rPr>
              <a:t>AutonOmous Car</a:t>
            </a:r>
            <a:endParaRPr/>
          </a:p>
        </p:txBody>
      </p:sp>
      <p:pic>
        <p:nvPicPr>
          <p:cNvPr id="7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59880" y="438120"/>
            <a:ext cx="1736280" cy="9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GPS: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866880" y="1647720"/>
            <a:ext cx="6102000" cy="28663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GPS reading (FPGA)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MAPS (Open street map)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Navigation (Osrm)</a:t>
            </a:r>
            <a:endParaRPr/>
          </a:p>
        </p:txBody>
      </p:sp>
      <p:pic>
        <p:nvPicPr>
          <p:cNvPr id="10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83360" y="1794960"/>
            <a:ext cx="3129480" cy="420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Cameras: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560160" y="1367640"/>
            <a:ext cx="8126280" cy="39949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Logitech (For traffic signs)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stereo (for lanes and obstacles)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320x240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25 FPS (Right light)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FFMPEG</a:t>
            </a:r>
            <a:endParaRPr/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95960" y="1371600"/>
            <a:ext cx="2582280" cy="459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Cameras:</a:t>
            </a:r>
            <a:endParaRPr/>
          </a:p>
        </p:txBody>
      </p:sp>
      <p:pic>
        <p:nvPicPr>
          <p:cNvPr id="10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06400" y="2468880"/>
            <a:ext cx="7528680" cy="281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21392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Traffic Sign Detection - PROCEDURE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
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(Christoph &amp; Christoph)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930960" y="2084040"/>
            <a:ext cx="7755480" cy="3915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Get the picture to analyse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Use HSV filter to select the relevant parts (e.g. red)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Use Canny alghorithm to detect edges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Apply findContours to get the shapes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Choose the relevant shapes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Check their properness in regard to possible signs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Return the located signs and their position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21392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Traffic Sign Detection – MILESTONES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1120320" y="1647720"/>
            <a:ext cx="756612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Detect Stop signs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Detect priority signs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Detect red triangles (yield sign and warning sign)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Future - Get orientation of triangles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Future - Detect speed signs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21392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Traffic Sign Detection - RESULTS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1879560" y="1647720"/>
            <a:ext cx="680688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7840" y="1776600"/>
            <a:ext cx="4319280" cy="3824640"/>
          </a:xfrm>
          <a:prstGeom prst="rect">
            <a:avLst/>
          </a:prstGeom>
          <a:ln>
            <a:noFill/>
          </a:ln>
        </p:spPr>
      </p:pic>
      <p:pic>
        <p:nvPicPr>
          <p:cNvPr id="115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2000" y="1773360"/>
            <a:ext cx="4319280" cy="382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21392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Traffic Sign Detection - RESULTS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1879560" y="1647720"/>
            <a:ext cx="680688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49920" y="2071440"/>
            <a:ext cx="4751280" cy="420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Line Detection - PROCEDURE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
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(Fabian)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403560" y="1894680"/>
            <a:ext cx="8443440" cy="41047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Get live video feed through LMS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Convert to Grey Image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Define region of interest 320x100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Use Canny Algorithm to detect edges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Find Contours with OpenCV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Approximate Polylines with Douglas Peucker Algorithm</a:t>
            </a:r>
            <a:endParaRPr/>
          </a:p>
          <a:p>
            <a:pPr>
              <a:lnSpc>
                <a:spcPct val="100000"/>
              </a:lnSpc>
              <a:buSzPct val="130000"/>
              <a:buFont typeface="Century Gothic"/>
              <a:buAutoNum type="arabicPeriod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Draw and output start and end points from each approximated polyline along the edge of a lane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Line Detection – Missing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1697040" y="1647720"/>
            <a:ext cx="698940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Interpretation of found polylines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Filter out everything except lanes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foresighted lines (looking ahead lines)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Line Detection – RESULTS</a:t>
            </a:r>
            <a:endParaRPr/>
          </a:p>
        </p:txBody>
      </p:sp>
      <p:pic>
        <p:nvPicPr>
          <p:cNvPr id="12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66880" y="1894680"/>
            <a:ext cx="7371360" cy="41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51240" y="5027040"/>
            <a:ext cx="2520000" cy="156096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Team: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2438280" y="1647720"/>
            <a:ext cx="624816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Christoph Griesbeck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Christoph WinterW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Fabian Schurig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Ioannis Stratakos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Laurie Marceau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Roger Rösch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Valentin Novak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Yushen Zhang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Line Detection - results</a:t>
            </a:r>
            <a:endParaRPr/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3040" y="3488760"/>
            <a:ext cx="6095520" cy="952200"/>
          </a:xfrm>
          <a:prstGeom prst="rect">
            <a:avLst/>
          </a:prstGeom>
          <a:ln>
            <a:noFill/>
          </a:ln>
        </p:spPr>
      </p:pic>
      <p:pic>
        <p:nvPicPr>
          <p:cNvPr id="12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53040" y="2360160"/>
            <a:ext cx="6095520" cy="95220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1383840" y="4860360"/>
            <a:ext cx="7320600" cy="82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entury Gothic"/>
              </a:rPr>
              <a:t>Polyline 1: Point(x,y)=586,1 Point(x,y)=638,61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entury Gothic"/>
              </a:rPr>
              <a:t>Polyline 2: Point(x,y)=562,1 Point(x,y)=638,97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Traffic Light Detection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
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(Ioannis)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1573560" y="1647720"/>
            <a:ext cx="711288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Calibration (Exact range of colors)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Transformation to HSV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Filter red, yellow and green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Locate circles (Hough algorithm)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Issues and solutions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337680" y="1647720"/>
            <a:ext cx="834876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Car lights detected (Process only upper part)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Roads are not flat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Detecting non circular lights (vision algorithms)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Red and yellow light (experiment and optimization)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Traffic Light Detection - Results</a:t>
            </a:r>
            <a:endParaRPr/>
          </a:p>
        </p:txBody>
      </p:sp>
      <p:pic>
        <p:nvPicPr>
          <p:cNvPr id="134" name="image38.png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6400" y="1799280"/>
            <a:ext cx="5730480" cy="47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Traffic Light Detection - Results</a:t>
            </a:r>
            <a:endParaRPr/>
          </a:p>
        </p:txBody>
      </p:sp>
      <p:pic>
        <p:nvPicPr>
          <p:cNvPr id="136" name="image25.png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6400" y="2810880"/>
            <a:ext cx="5730480" cy="26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Stereo Vision - PROCEDURE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
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(Laurie)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1879560" y="1647720"/>
            <a:ext cx="6806880" cy="1647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Intrinsic calibration of camera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9" name="image23.png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00040" y="2842200"/>
            <a:ext cx="4561560" cy="321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Stereo Vision - PROCEDURE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939240" y="1647720"/>
            <a:ext cx="7747200" cy="42339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Take picture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Remove distortion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  <a:ea typeface="Verdana"/>
              </a:rPr>
              <a:t>Calculation of stereo dispartiy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  <a:ea typeface="Verdana"/>
              </a:rPr>
              <a:t>Block matching algorithm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Stereo Vision - Improvements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939240" y="1647720"/>
            <a:ext cx="7747200" cy="42339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Real stereo camera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Extrinsic camera calibration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Real time depth mapping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Stereo Vision - RESULTS</a:t>
            </a:r>
            <a:endParaRPr/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2440" y="2068920"/>
            <a:ext cx="5852160" cy="252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Stereo Vision - RESULTS</a:t>
            </a:r>
            <a:endParaRPr/>
          </a:p>
        </p:txBody>
      </p:sp>
      <p:pic>
        <p:nvPicPr>
          <p:cNvPr id="147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5320" y="2284200"/>
            <a:ext cx="5781240" cy="25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Goals: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708480" y="1812240"/>
            <a:ext cx="624816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Fully autonomous driving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Localization and navigation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Compliance with traffic signs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Compliance with traffic lights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Obstacle avoidance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3800">
                <a:solidFill>
                  <a:srgbClr val="ffffff"/>
                </a:solidFill>
                <a:latin typeface="Verdana"/>
                <a:ea typeface="Verdana"/>
              </a:rPr>
              <a:t>Following lines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240" y="294480"/>
            <a:ext cx="2730240" cy="26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FUTURE WORK - odometry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2504160" y="1647720"/>
            <a:ext cx="6182280" cy="9882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Encoder (hard to install)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Inductive proximity sensor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FUTURE WORK - TENTACLES</a:t>
            </a:r>
            <a:endParaRPr/>
          </a:p>
        </p:txBody>
      </p:sp>
      <p:pic>
        <p:nvPicPr>
          <p:cNvPr id="15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7240" y="3062160"/>
            <a:ext cx="7767000" cy="2805480"/>
          </a:xfrm>
          <a:prstGeom prst="rect">
            <a:avLst/>
          </a:prstGeom>
          <a:ln>
            <a:noFill/>
          </a:ln>
        </p:spPr>
      </p:pic>
      <p:sp>
        <p:nvSpPr>
          <p:cNvPr id="152" name="TextShape 2"/>
          <p:cNvSpPr txBox="1"/>
          <p:nvPr/>
        </p:nvSpPr>
        <p:spPr>
          <a:xfrm>
            <a:off x="1466280" y="1647720"/>
            <a:ext cx="7220160" cy="9882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Has to be very fast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Century Gothic"/>
              </a:rPr>
              <a:t>Has to adapt to car speed and properties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09480" y="2591640"/>
            <a:ext cx="2524680" cy="1262160"/>
          </a:xfrm>
          <a:prstGeom prst="rect">
            <a:avLst/>
          </a:prstGeom>
          <a:ln w="76320">
            <a:solidFill>
              <a:srgbClr val="eaeaea"/>
            </a:solidFill>
            <a:miter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840" y="3668400"/>
            <a:ext cx="3841560" cy="355248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Car: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2404440" y="1647720"/>
            <a:ext cx="628200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Four wheel drive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Front and rear differential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Four independant suspension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High speed (very)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Two servo motors for steering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One big motor for driving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7960" y="895320"/>
            <a:ext cx="8101800" cy="508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55800" y="4431960"/>
            <a:ext cx="1938240" cy="193824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System: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771200" y="1647720"/>
            <a:ext cx="691524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DE0-NANO FPGA Development Board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Sabre Lite i.MX6 Development Board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Two Ultrasonic Sensors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Logitech Quickcam Pro 9000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Homemade 3D stereo camera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i="1" lang="sl-SI" sz="2400">
                <a:solidFill>
                  <a:srgbClr val="ffffff"/>
                </a:solidFill>
                <a:latin typeface="Verdana"/>
                <a:ea typeface="Verdana"/>
              </a:rPr>
              <a:t>GPS module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22960" y="182880"/>
            <a:ext cx="7511040" cy="1312200"/>
          </a:xfrm>
          <a:prstGeom prst="rect">
            <a:avLst/>
          </a:prstGeom>
        </p:spPr>
        <p:txBody>
          <a:bodyPr lIns="0" rIns="0" tIns="0" bIns="0" anchor="ctr"/>
          <a:p>
            <a:r>
              <a:rPr lang="sl-SI">
                <a:latin typeface="Century Gothic"/>
              </a:rPr>
              <a:t>HARDWARE</a:t>
            </a:r>
            <a:endParaRPr/>
          </a:p>
        </p:txBody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7520" y="1475280"/>
            <a:ext cx="7955280" cy="434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System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
</a:t>
            </a:r>
            <a:r>
              <a:rPr b="1" i="1" lang="sl-SI" sz="2800">
                <a:solidFill>
                  <a:srgbClr val="ffffff"/>
                </a:solidFill>
                <a:latin typeface="Century Gothic"/>
              </a:rPr>
              <a:t>(Roger)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1879560" y="1647720"/>
            <a:ext cx="6806880" cy="4352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Compiled u-boot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Compiled Kernel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Setup phython server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Compiled OpenCV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Got OpenCL running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Raspberry Pi</a:t>
            </a:r>
            <a:endParaRPr/>
          </a:p>
          <a:p>
            <a:pPr>
              <a:lnSpc>
                <a:spcPct val="100000"/>
              </a:lnSpc>
              <a:buSzPct val="130000"/>
              <a:buFont typeface="Arial"/>
              <a:buChar char="•"/>
            </a:pPr>
            <a:r>
              <a:rPr lang="sl-SI" sz="2400">
                <a:solidFill>
                  <a:srgbClr val="ffffff"/>
                </a:solidFill>
                <a:latin typeface="Verdana"/>
                <a:ea typeface="Verdana"/>
              </a:rPr>
              <a:t>Recording (FFMPEG)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66880" y="222480"/>
            <a:ext cx="7704360" cy="16718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i="1" lang="sl-SI" sz="2800">
                <a:solidFill>
                  <a:srgbClr val="ffffff"/>
                </a:solidFill>
                <a:latin typeface="Century Gothic"/>
              </a:rPr>
              <a:t>Progress – OPENCL</a:t>
            </a:r>
            <a:endParaRPr/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00520" y="2259000"/>
            <a:ext cx="2763720" cy="364464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847440" y="3463200"/>
            <a:ext cx="457164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</a:rPr>
              <a:t>/usr/lib/libOpenCL.so: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Arial"/>
              </a:rPr>
              <a:t>undefined symbol: gcoOS_AtomConstruct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entury Gothic"/>
              </a:rPr>
              <a:t>
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